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Muli Heavy" charset="1" panose="00000A00000000000000"/>
      <p:regular r:id="rId18"/>
    </p:embeddedFont>
    <p:embeddedFont>
      <p:font typeface="Roboto Mono" charset="1" panose="00000000000000000000"/>
      <p:regular r:id="rId19"/>
    </p:embeddedFont>
    <p:embeddedFont>
      <p:font typeface="Roboto Mono Bold" charset="1" panose="00000000000000000000"/>
      <p:regular r:id="rId20"/>
    </p:embeddedFont>
    <p:embeddedFont>
      <p:font typeface="Muli Ultra-Bold" charset="1" panose="000009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https://www.linkedin.com/in/beingujjwalraj/"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https://www.kaggle.com/datasets/shivamb/machine-predictive-maintenance-classification"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697" b="-34263"/>
            </a:stretch>
          </a:blipFill>
        </p:spPr>
      </p:sp>
      <p:sp>
        <p:nvSpPr>
          <p:cNvPr name="TextBox 3" id="3"/>
          <p:cNvSpPr txBox="true"/>
          <p:nvPr/>
        </p:nvSpPr>
        <p:spPr>
          <a:xfrm rot="0">
            <a:off x="1539861" y="2759459"/>
            <a:ext cx="14783192" cy="2073983"/>
          </a:xfrm>
          <a:prstGeom prst="rect">
            <a:avLst/>
          </a:prstGeom>
        </p:spPr>
        <p:txBody>
          <a:bodyPr anchor="t" rtlCol="false" tIns="0" lIns="0" bIns="0" rIns="0">
            <a:spAutoFit/>
          </a:bodyPr>
          <a:lstStyle/>
          <a:p>
            <a:pPr algn="ctr">
              <a:lnSpc>
                <a:spcPts val="17080"/>
              </a:lnSpc>
              <a:spcBef>
                <a:spcPct val="0"/>
              </a:spcBef>
            </a:pPr>
            <a:r>
              <a:rPr lang="en-US" sz="12199">
                <a:solidFill>
                  <a:srgbClr val="FFFFFF"/>
                </a:solidFill>
                <a:latin typeface="Muli Heavy"/>
              </a:rPr>
              <a:t>Altair Datathon</a:t>
            </a:r>
          </a:p>
        </p:txBody>
      </p:sp>
      <p:sp>
        <p:nvSpPr>
          <p:cNvPr name="TextBox 4" id="4"/>
          <p:cNvSpPr txBox="true"/>
          <p:nvPr/>
        </p:nvSpPr>
        <p:spPr>
          <a:xfrm rot="0">
            <a:off x="1221046" y="5057775"/>
            <a:ext cx="14974481" cy="1500506"/>
          </a:xfrm>
          <a:prstGeom prst="rect">
            <a:avLst/>
          </a:prstGeom>
        </p:spPr>
        <p:txBody>
          <a:bodyPr anchor="t" rtlCol="false" tIns="0" lIns="0" bIns="0" rIns="0">
            <a:spAutoFit/>
          </a:bodyPr>
          <a:lstStyle/>
          <a:p>
            <a:pPr algn="ctr">
              <a:lnSpc>
                <a:spcPts val="6019"/>
              </a:lnSpc>
              <a:spcBef>
                <a:spcPct val="0"/>
              </a:spcBef>
            </a:pPr>
            <a:r>
              <a:rPr lang="en-US" sz="4299" spc="-42" u="sng">
                <a:solidFill>
                  <a:srgbClr val="FFFFFF"/>
                </a:solidFill>
                <a:latin typeface="Roboto Mono"/>
              </a:rPr>
              <a:t>Analysis of Predictive Machine Maintenance for Optimal Operations</a:t>
            </a:r>
          </a:p>
        </p:txBody>
      </p:sp>
      <p:sp>
        <p:nvSpPr>
          <p:cNvPr name="TextBox 5" id="5"/>
          <p:cNvSpPr txBox="true"/>
          <p:nvPr/>
        </p:nvSpPr>
        <p:spPr>
          <a:xfrm rot="0">
            <a:off x="9303407" y="8440072"/>
            <a:ext cx="11871352" cy="1313181"/>
          </a:xfrm>
          <a:prstGeom prst="rect">
            <a:avLst/>
          </a:prstGeom>
        </p:spPr>
        <p:txBody>
          <a:bodyPr anchor="t" rtlCol="false" tIns="0" lIns="0" bIns="0" rIns="0">
            <a:spAutoFit/>
          </a:bodyPr>
          <a:lstStyle/>
          <a:p>
            <a:pPr algn="ctr">
              <a:lnSpc>
                <a:spcPts val="5319"/>
              </a:lnSpc>
            </a:pPr>
            <a:r>
              <a:rPr lang="en-US" sz="3799" spc="-37" u="sng">
                <a:solidFill>
                  <a:srgbClr val="FFFFFF"/>
                </a:solidFill>
                <a:latin typeface="Roboto Mono Bold"/>
              </a:rPr>
              <a:t>Ujjwal Raj</a:t>
            </a:r>
          </a:p>
          <a:p>
            <a:pPr algn="ctr">
              <a:lnSpc>
                <a:spcPts val="5319"/>
              </a:lnSpc>
              <a:spcBef>
                <a:spcPct val="0"/>
              </a:spcBef>
            </a:pPr>
            <a:r>
              <a:rPr lang="en-US" sz="3799" spc="-37" u="sng">
                <a:solidFill>
                  <a:srgbClr val="FFFFFF"/>
                </a:solidFill>
                <a:latin typeface="Roboto Mono Bold"/>
              </a:rPr>
              <a:t>IIITDM Kancheepuram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514796"/>
            <a:ext cx="16124361" cy="6957725"/>
          </a:xfrm>
          <a:custGeom>
            <a:avLst/>
            <a:gdLst/>
            <a:ahLst/>
            <a:cxnLst/>
            <a:rect r="r" b="b" t="t" l="l"/>
            <a:pathLst>
              <a:path h="6957725" w="16124361">
                <a:moveTo>
                  <a:pt x="0" y="0"/>
                </a:moveTo>
                <a:lnTo>
                  <a:pt x="16124361" y="0"/>
                </a:lnTo>
                <a:lnTo>
                  <a:pt x="16124361" y="6957725"/>
                </a:lnTo>
                <a:lnTo>
                  <a:pt x="0" y="6957725"/>
                </a:lnTo>
                <a:lnTo>
                  <a:pt x="0" y="0"/>
                </a:lnTo>
                <a:close/>
              </a:path>
            </a:pathLst>
          </a:custGeom>
          <a:blipFill>
            <a:blip r:embed="rId2"/>
            <a:stretch>
              <a:fillRect l="-60589" t="-73280" r="0" b="-59320"/>
            </a:stretch>
          </a:blipFill>
        </p:spPr>
      </p:sp>
      <p:sp>
        <p:nvSpPr>
          <p:cNvPr name="TextBox 3" id="3"/>
          <p:cNvSpPr txBox="true"/>
          <p:nvPr/>
        </p:nvSpPr>
        <p:spPr>
          <a:xfrm rot="0">
            <a:off x="8311170" y="-122933"/>
            <a:ext cx="9815022" cy="1151633"/>
          </a:xfrm>
          <a:prstGeom prst="rect">
            <a:avLst/>
          </a:prstGeom>
        </p:spPr>
        <p:txBody>
          <a:bodyPr anchor="t" rtlCol="false" tIns="0" lIns="0" bIns="0" rIns="0">
            <a:spAutoFit/>
          </a:bodyPr>
          <a:lstStyle/>
          <a:p>
            <a:pPr algn="ctr">
              <a:lnSpc>
                <a:spcPts val="9499"/>
              </a:lnSpc>
              <a:spcBef>
                <a:spcPct val="0"/>
              </a:spcBef>
            </a:pPr>
            <a:r>
              <a:rPr lang="en-US" sz="6785" u="sng">
                <a:solidFill>
                  <a:srgbClr val="000000"/>
                </a:solidFill>
                <a:latin typeface="Muli Ultra-Bold"/>
              </a:rPr>
              <a:t>Decision Tree Insights</a:t>
            </a:r>
          </a:p>
        </p:txBody>
      </p:sp>
      <p:sp>
        <p:nvSpPr>
          <p:cNvPr name="TextBox 4" id="4"/>
          <p:cNvSpPr txBox="true"/>
          <p:nvPr/>
        </p:nvSpPr>
        <p:spPr>
          <a:xfrm rot="0">
            <a:off x="127526" y="6212139"/>
            <a:ext cx="8610742" cy="2463614"/>
          </a:xfrm>
          <a:prstGeom prst="rect">
            <a:avLst/>
          </a:prstGeom>
        </p:spPr>
        <p:txBody>
          <a:bodyPr anchor="t" rtlCol="false" tIns="0" lIns="0" bIns="0" rIns="0">
            <a:spAutoFit/>
          </a:bodyPr>
          <a:lstStyle/>
          <a:p>
            <a:pPr algn="l">
              <a:lnSpc>
                <a:spcPts val="3338"/>
              </a:lnSpc>
            </a:pPr>
            <a:r>
              <a:rPr lang="en-US" sz="2225" spc="-22">
                <a:solidFill>
                  <a:srgbClr val="000000"/>
                </a:solidFill>
                <a:latin typeface="Roboto Mono Bold"/>
              </a:rPr>
              <a:t>Highlight insights from decision trees: </a:t>
            </a:r>
            <a:r>
              <a:rPr lang="en-US" sz="2225" spc="-22">
                <a:solidFill>
                  <a:srgbClr val="000000"/>
                </a:solidFill>
                <a:latin typeface="Roboto Mono"/>
              </a:rPr>
              <a:t>Conditions leading to different failure types are revealed through distinct decision paths. Each path delineates specific attribute thresholds indicating the likelihood of particular failure scenarios, aiding in proactive maintenance strategies.</a:t>
            </a:r>
          </a:p>
        </p:txBody>
      </p:sp>
      <p:sp>
        <p:nvSpPr>
          <p:cNvPr name="TextBox 5" id="5"/>
          <p:cNvSpPr txBox="true"/>
          <p:nvPr/>
        </p:nvSpPr>
        <p:spPr>
          <a:xfrm rot="0">
            <a:off x="9144000" y="6097919"/>
            <a:ext cx="8771632" cy="3364044"/>
          </a:xfrm>
          <a:prstGeom prst="rect">
            <a:avLst/>
          </a:prstGeom>
        </p:spPr>
        <p:txBody>
          <a:bodyPr anchor="t" rtlCol="false" tIns="0" lIns="0" bIns="0" rIns="0">
            <a:spAutoFit/>
          </a:bodyPr>
          <a:lstStyle/>
          <a:p>
            <a:pPr algn="l">
              <a:lnSpc>
                <a:spcPts val="3401"/>
              </a:lnSpc>
            </a:pPr>
            <a:r>
              <a:rPr lang="en-US" sz="2267" spc="-22">
                <a:solidFill>
                  <a:srgbClr val="000000"/>
                </a:solidFill>
                <a:latin typeface="Roboto Mono Bold"/>
              </a:rPr>
              <a:t>For example : </a:t>
            </a:r>
            <a:r>
              <a:rPr lang="en-US" sz="2267" spc="-22">
                <a:solidFill>
                  <a:srgbClr val="000000"/>
                </a:solidFill>
                <a:latin typeface="Roboto Mono"/>
              </a:rPr>
              <a:t>Where torque is below 13.250 and the target is less than 0.5, there's a remarkable 99.99% likelihood of no failure. Conversely, when torque and target surpass 13.25 and 0.5 respectively, and tool wear time remains under 188, the probability of heat dissipation issues escalates, underscoring the criticality of monitoring these parameters.</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675345" y="374461"/>
            <a:ext cx="14937309" cy="1184653"/>
          </a:xfrm>
          <a:prstGeom prst="rect">
            <a:avLst/>
          </a:prstGeom>
        </p:spPr>
        <p:txBody>
          <a:bodyPr anchor="t" rtlCol="false" tIns="0" lIns="0" bIns="0" rIns="0">
            <a:spAutoFit/>
          </a:bodyPr>
          <a:lstStyle/>
          <a:p>
            <a:pPr algn="ctr">
              <a:lnSpc>
                <a:spcPts val="9779"/>
              </a:lnSpc>
              <a:spcBef>
                <a:spcPct val="0"/>
              </a:spcBef>
            </a:pPr>
            <a:r>
              <a:rPr lang="en-US" sz="6985" u="sng">
                <a:solidFill>
                  <a:srgbClr val="000000"/>
                </a:solidFill>
                <a:latin typeface="Muli Ultra-Bold"/>
              </a:rPr>
              <a:t>Conclusion</a:t>
            </a:r>
          </a:p>
        </p:txBody>
      </p:sp>
      <p:sp>
        <p:nvSpPr>
          <p:cNvPr name="TextBox 3" id="3"/>
          <p:cNvSpPr txBox="true"/>
          <p:nvPr/>
        </p:nvSpPr>
        <p:spPr>
          <a:xfrm rot="0">
            <a:off x="899415" y="1990270"/>
            <a:ext cx="16956764" cy="3002281"/>
          </a:xfrm>
          <a:prstGeom prst="rect">
            <a:avLst/>
          </a:prstGeom>
        </p:spPr>
        <p:txBody>
          <a:bodyPr anchor="t" rtlCol="false" tIns="0" lIns="0" bIns="0" rIns="0">
            <a:spAutoFit/>
          </a:bodyPr>
          <a:lstStyle/>
          <a:p>
            <a:pPr algn="l">
              <a:lnSpc>
                <a:spcPts val="4049"/>
              </a:lnSpc>
            </a:pPr>
            <a:r>
              <a:rPr lang="en-US" sz="2699" spc="-26">
                <a:solidFill>
                  <a:srgbClr val="000000"/>
                </a:solidFill>
                <a:latin typeface="Roboto Mono Bold"/>
              </a:rPr>
              <a:t>1) Summary of Findings:</a:t>
            </a:r>
            <a:r>
              <a:rPr lang="en-US" sz="2699" spc="-26">
                <a:solidFill>
                  <a:srgbClr val="000000"/>
                </a:solidFill>
                <a:latin typeface="Roboto Mono"/>
              </a:rPr>
              <a:t>In conclusion, our predictive machine maintenance model highlights optimal operational conditions. For instance, when input attributes align as Air temperature: 300.005K, Process temperature: 309.986K, Rotational speed: 1538.587 rpm, Torque: 40.009 Nm, Target: 0.035, and types L=0.612, M=0.291, H=0.098, the risk of tool failure significantly decreases, indicating ideal conditions for efficient machine operation.</a:t>
            </a:r>
          </a:p>
        </p:txBody>
      </p:sp>
      <p:sp>
        <p:nvSpPr>
          <p:cNvPr name="TextBox 4" id="4"/>
          <p:cNvSpPr txBox="true"/>
          <p:nvPr/>
        </p:nvSpPr>
        <p:spPr>
          <a:xfrm rot="0">
            <a:off x="899415" y="5423706"/>
            <a:ext cx="16956764" cy="3002281"/>
          </a:xfrm>
          <a:prstGeom prst="rect">
            <a:avLst/>
          </a:prstGeom>
        </p:spPr>
        <p:txBody>
          <a:bodyPr anchor="t" rtlCol="false" tIns="0" lIns="0" bIns="0" rIns="0">
            <a:spAutoFit/>
          </a:bodyPr>
          <a:lstStyle/>
          <a:p>
            <a:pPr algn="l">
              <a:lnSpc>
                <a:spcPts val="4049"/>
              </a:lnSpc>
            </a:pPr>
            <a:r>
              <a:rPr lang="en-US" sz="2699" spc="-26">
                <a:solidFill>
                  <a:srgbClr val="000000"/>
                </a:solidFill>
                <a:latin typeface="Roboto Mono Bold"/>
              </a:rPr>
              <a:t>2) Benefits of Using Our Model:</a:t>
            </a:r>
            <a:r>
              <a:rPr lang="en-US" sz="2699" spc="-26">
                <a:solidFill>
                  <a:srgbClr val="000000"/>
                </a:solidFill>
                <a:latin typeface="Roboto Mono"/>
              </a:rPr>
              <a:t>Using our model has many benefits. It helps us find problems with machines before they happen, so we can fix them before they cause any issues. This prevents unexpected stops in production and saves money. Plus, it helps us plan maintenance better, which lowers costs and keeps production running smoothly. Overall, our model makes workplaces safer, more efficient, and more profitable.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697" b="-34263"/>
            </a:stretch>
          </a:blipFill>
        </p:spPr>
      </p:sp>
      <p:sp>
        <p:nvSpPr>
          <p:cNvPr name="TextBox 3" id="3"/>
          <p:cNvSpPr txBox="true"/>
          <p:nvPr/>
        </p:nvSpPr>
        <p:spPr>
          <a:xfrm rot="0">
            <a:off x="1539861" y="2759459"/>
            <a:ext cx="14783192" cy="2073983"/>
          </a:xfrm>
          <a:prstGeom prst="rect">
            <a:avLst/>
          </a:prstGeom>
        </p:spPr>
        <p:txBody>
          <a:bodyPr anchor="t" rtlCol="false" tIns="0" lIns="0" bIns="0" rIns="0">
            <a:spAutoFit/>
          </a:bodyPr>
          <a:lstStyle/>
          <a:p>
            <a:pPr algn="ctr">
              <a:lnSpc>
                <a:spcPts val="17080"/>
              </a:lnSpc>
              <a:spcBef>
                <a:spcPct val="0"/>
              </a:spcBef>
            </a:pPr>
            <a:r>
              <a:rPr lang="en-US" sz="12199">
                <a:solidFill>
                  <a:srgbClr val="FFFFFF"/>
                </a:solidFill>
                <a:latin typeface="Muli Heavy"/>
              </a:rPr>
              <a:t>Thank You</a:t>
            </a:r>
          </a:p>
        </p:txBody>
      </p:sp>
      <p:sp>
        <p:nvSpPr>
          <p:cNvPr name="TextBox 4" id="4"/>
          <p:cNvSpPr txBox="true"/>
          <p:nvPr/>
        </p:nvSpPr>
        <p:spPr>
          <a:xfrm rot="0">
            <a:off x="674160" y="5852568"/>
            <a:ext cx="10213517" cy="2646681"/>
          </a:xfrm>
          <a:prstGeom prst="rect">
            <a:avLst/>
          </a:prstGeom>
        </p:spPr>
        <p:txBody>
          <a:bodyPr anchor="t" rtlCol="false" tIns="0" lIns="0" bIns="0" rIns="0">
            <a:spAutoFit/>
          </a:bodyPr>
          <a:lstStyle/>
          <a:p>
            <a:pPr algn="just">
              <a:lnSpc>
                <a:spcPts val="5319"/>
              </a:lnSpc>
            </a:pPr>
            <a:r>
              <a:rPr lang="en-US" sz="3799" spc="-37" u="sng">
                <a:solidFill>
                  <a:srgbClr val="FFFFFF"/>
                </a:solidFill>
                <a:latin typeface="Roboto Mono Bold"/>
              </a:rPr>
              <a:t>Contact Details :</a:t>
            </a:r>
          </a:p>
          <a:p>
            <a:pPr algn="just">
              <a:lnSpc>
                <a:spcPts val="5319"/>
              </a:lnSpc>
            </a:pPr>
            <a:r>
              <a:rPr lang="en-US" sz="3799" spc="-37" u="sng">
                <a:solidFill>
                  <a:srgbClr val="FFFFFF"/>
                </a:solidFill>
                <a:latin typeface="Roboto Mono Bold"/>
              </a:rPr>
              <a:t>Name: Ujjwal Raj</a:t>
            </a:r>
          </a:p>
          <a:p>
            <a:pPr algn="just">
              <a:lnSpc>
                <a:spcPts val="5319"/>
              </a:lnSpc>
            </a:pPr>
            <a:r>
              <a:rPr lang="en-US" sz="3799" spc="-37" u="sng">
                <a:solidFill>
                  <a:srgbClr val="FFFFFF"/>
                </a:solidFill>
                <a:latin typeface="Roboto Mono Bold"/>
              </a:rPr>
              <a:t>LinkedIn: </a:t>
            </a:r>
            <a:r>
              <a:rPr lang="en-US" sz="3799" spc="-37" u="sng">
                <a:solidFill>
                  <a:srgbClr val="FFFFFF"/>
                </a:solidFill>
                <a:latin typeface="Roboto Mono Bold"/>
                <a:hlinkClick r:id="rId3" tooltip="https://www.linkedin.com/in/beingujjwalraj/"/>
              </a:rPr>
              <a:t>Click here</a:t>
            </a:r>
          </a:p>
          <a:p>
            <a:pPr algn="just">
              <a:lnSpc>
                <a:spcPts val="5319"/>
              </a:lnSpc>
              <a:spcBef>
                <a:spcPct val="0"/>
              </a:spcBef>
            </a:pPr>
            <a:r>
              <a:rPr lang="en-US" sz="3799" spc="-37" u="sng">
                <a:solidFill>
                  <a:srgbClr val="FFFFFF"/>
                </a:solidFill>
                <a:latin typeface="Roboto Mono Bold"/>
              </a:rPr>
              <a:t>IIITDM Kancheepuram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97762" y="0"/>
            <a:ext cx="9176234" cy="11099026"/>
          </a:xfrm>
          <a:custGeom>
            <a:avLst/>
            <a:gdLst/>
            <a:ahLst/>
            <a:cxnLst/>
            <a:rect r="r" b="b" t="t" l="l"/>
            <a:pathLst>
              <a:path h="11099026" w="9176234">
                <a:moveTo>
                  <a:pt x="0" y="0"/>
                </a:moveTo>
                <a:lnTo>
                  <a:pt x="9176234" y="0"/>
                </a:lnTo>
                <a:lnTo>
                  <a:pt x="9176234" y="11099026"/>
                </a:lnTo>
                <a:lnTo>
                  <a:pt x="0" y="11099026"/>
                </a:lnTo>
                <a:lnTo>
                  <a:pt x="0" y="0"/>
                </a:lnTo>
                <a:close/>
              </a:path>
            </a:pathLst>
          </a:custGeom>
          <a:blipFill>
            <a:blip r:embed="rId2"/>
            <a:stretch>
              <a:fillRect l="-35621" t="-3294" r="-51834" b="0"/>
            </a:stretch>
          </a:blipFill>
        </p:spPr>
      </p:sp>
      <p:sp>
        <p:nvSpPr>
          <p:cNvPr name="TextBox 3" id="3"/>
          <p:cNvSpPr txBox="true"/>
          <p:nvPr/>
        </p:nvSpPr>
        <p:spPr>
          <a:xfrm rot="0">
            <a:off x="8311170" y="72156"/>
            <a:ext cx="9815022" cy="1151633"/>
          </a:xfrm>
          <a:prstGeom prst="rect">
            <a:avLst/>
          </a:prstGeom>
        </p:spPr>
        <p:txBody>
          <a:bodyPr anchor="t" rtlCol="false" tIns="0" lIns="0" bIns="0" rIns="0">
            <a:spAutoFit/>
          </a:bodyPr>
          <a:lstStyle/>
          <a:p>
            <a:pPr algn="ctr">
              <a:lnSpc>
                <a:spcPts val="9499"/>
              </a:lnSpc>
              <a:spcBef>
                <a:spcPct val="0"/>
              </a:spcBef>
            </a:pPr>
            <a:r>
              <a:rPr lang="en-US" sz="6785" u="sng">
                <a:solidFill>
                  <a:srgbClr val="000000"/>
                </a:solidFill>
                <a:latin typeface="Muli Ultra-Bold"/>
              </a:rPr>
              <a:t>Introduction</a:t>
            </a:r>
          </a:p>
        </p:txBody>
      </p:sp>
      <p:sp>
        <p:nvSpPr>
          <p:cNvPr name="TextBox 4" id="4"/>
          <p:cNvSpPr txBox="true"/>
          <p:nvPr/>
        </p:nvSpPr>
        <p:spPr>
          <a:xfrm rot="0">
            <a:off x="8576701" y="1625091"/>
            <a:ext cx="9283960" cy="1756410"/>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Problem:</a:t>
            </a:r>
            <a:r>
              <a:rPr lang="en-US" sz="2399" spc="-23">
                <a:solidFill>
                  <a:srgbClr val="000000"/>
                </a:solidFill>
                <a:latin typeface="Roboto Mono"/>
              </a:rPr>
              <a:t> Machine failures in manufacturing lead to costly downtime and safety risks. Predictive maintenance is crucial for preventing such issues and ensuring optimal operations.</a:t>
            </a:r>
          </a:p>
        </p:txBody>
      </p:sp>
      <p:sp>
        <p:nvSpPr>
          <p:cNvPr name="TextBox 5" id="5"/>
          <p:cNvSpPr txBox="true"/>
          <p:nvPr/>
        </p:nvSpPr>
        <p:spPr>
          <a:xfrm rot="0">
            <a:off x="8576701" y="3781551"/>
            <a:ext cx="9283960" cy="1756410"/>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Goal: </a:t>
            </a:r>
            <a:r>
              <a:rPr lang="en-US" sz="2399" spc="-23">
                <a:solidFill>
                  <a:srgbClr val="000000"/>
                </a:solidFill>
                <a:latin typeface="Roboto Mono"/>
              </a:rPr>
              <a:t>Develop a robust predictive model using machine learning techniques to accurately forecast machine failures, thereby minimizing downtime and optimizing production processes.</a:t>
            </a:r>
          </a:p>
        </p:txBody>
      </p:sp>
      <p:sp>
        <p:nvSpPr>
          <p:cNvPr name="TextBox 6" id="6"/>
          <p:cNvSpPr txBox="true"/>
          <p:nvPr/>
        </p:nvSpPr>
        <p:spPr>
          <a:xfrm rot="0">
            <a:off x="8576701" y="5938011"/>
            <a:ext cx="9283960" cy="1308735"/>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Dataset Source: Kaggle</a:t>
            </a:r>
          </a:p>
          <a:p>
            <a:pPr algn="l">
              <a:lnSpc>
                <a:spcPts val="3599"/>
              </a:lnSpc>
            </a:pPr>
            <a:r>
              <a:rPr lang="en-US" sz="2399" spc="-23">
                <a:solidFill>
                  <a:srgbClr val="000000"/>
                </a:solidFill>
                <a:latin typeface="Roboto Mono Bold"/>
              </a:rPr>
              <a:t>Link:</a:t>
            </a:r>
            <a:r>
              <a:rPr lang="en-US" sz="2399" spc="-23" u="sng">
                <a:solidFill>
                  <a:srgbClr val="000000"/>
                </a:solidFill>
                <a:latin typeface="Roboto Mono Bold"/>
                <a:hlinkClick r:id="rId3" tooltip="https://www.kaggle.com/datasets/shivamb/machine-predictive-maintenance-classification"/>
              </a:rPr>
              <a:t>https://www.kaggle.com/datasets/shivamb/machine-predictive-maintenance-classification</a:t>
            </a:r>
          </a:p>
        </p:txBody>
      </p:sp>
      <p:sp>
        <p:nvSpPr>
          <p:cNvPr name="TextBox 7" id="7"/>
          <p:cNvSpPr txBox="true"/>
          <p:nvPr/>
        </p:nvSpPr>
        <p:spPr>
          <a:xfrm rot="0">
            <a:off x="8576701" y="7646797"/>
            <a:ext cx="9283960" cy="413385"/>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Tools used: (Altair AI Studio, RapidMiner).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97762" y="0"/>
            <a:ext cx="9176234" cy="11099026"/>
          </a:xfrm>
          <a:custGeom>
            <a:avLst/>
            <a:gdLst/>
            <a:ahLst/>
            <a:cxnLst/>
            <a:rect r="r" b="b" t="t" l="l"/>
            <a:pathLst>
              <a:path h="11099026" w="9176234">
                <a:moveTo>
                  <a:pt x="0" y="0"/>
                </a:moveTo>
                <a:lnTo>
                  <a:pt x="9176234" y="0"/>
                </a:lnTo>
                <a:lnTo>
                  <a:pt x="9176234" y="11099026"/>
                </a:lnTo>
                <a:lnTo>
                  <a:pt x="0" y="11099026"/>
                </a:lnTo>
                <a:lnTo>
                  <a:pt x="0" y="0"/>
                </a:lnTo>
                <a:close/>
              </a:path>
            </a:pathLst>
          </a:custGeom>
          <a:blipFill>
            <a:blip r:embed="rId2"/>
            <a:stretch>
              <a:fillRect l="-46763" t="0" r="-46763" b="0"/>
            </a:stretch>
          </a:blipFill>
        </p:spPr>
      </p:sp>
      <p:sp>
        <p:nvSpPr>
          <p:cNvPr name="TextBox 3" id="3"/>
          <p:cNvSpPr txBox="true"/>
          <p:nvPr/>
        </p:nvSpPr>
        <p:spPr>
          <a:xfrm rot="0">
            <a:off x="8311170" y="72156"/>
            <a:ext cx="9815022" cy="1151633"/>
          </a:xfrm>
          <a:prstGeom prst="rect">
            <a:avLst/>
          </a:prstGeom>
        </p:spPr>
        <p:txBody>
          <a:bodyPr anchor="t" rtlCol="false" tIns="0" lIns="0" bIns="0" rIns="0">
            <a:spAutoFit/>
          </a:bodyPr>
          <a:lstStyle/>
          <a:p>
            <a:pPr algn="ctr">
              <a:lnSpc>
                <a:spcPts val="9499"/>
              </a:lnSpc>
              <a:spcBef>
                <a:spcPct val="0"/>
              </a:spcBef>
            </a:pPr>
            <a:r>
              <a:rPr lang="en-US" sz="6785" u="sng">
                <a:solidFill>
                  <a:srgbClr val="000000"/>
                </a:solidFill>
                <a:latin typeface="Muli Ultra-Bold"/>
              </a:rPr>
              <a:t>Dataset Overview</a:t>
            </a:r>
          </a:p>
        </p:txBody>
      </p:sp>
      <p:sp>
        <p:nvSpPr>
          <p:cNvPr name="TextBox 4" id="4"/>
          <p:cNvSpPr txBox="true"/>
          <p:nvPr/>
        </p:nvSpPr>
        <p:spPr>
          <a:xfrm rot="0">
            <a:off x="8449175" y="1625091"/>
            <a:ext cx="9283960" cy="861060"/>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Key Features and Insights for Predictive Maintenance are as follows.</a:t>
            </a:r>
          </a:p>
        </p:txBody>
      </p:sp>
      <p:sp>
        <p:nvSpPr>
          <p:cNvPr name="TextBox 5" id="5"/>
          <p:cNvSpPr txBox="true"/>
          <p:nvPr/>
        </p:nvSpPr>
        <p:spPr>
          <a:xfrm rot="0">
            <a:off x="8449175" y="2886201"/>
            <a:ext cx="9283960" cy="861060"/>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Key dataset statistics: 10,000 data points, 14 features.</a:t>
            </a:r>
          </a:p>
        </p:txBody>
      </p:sp>
      <p:sp>
        <p:nvSpPr>
          <p:cNvPr name="TextBox 6" id="6"/>
          <p:cNvSpPr txBox="true"/>
          <p:nvPr/>
        </p:nvSpPr>
        <p:spPr>
          <a:xfrm rot="0">
            <a:off x="8449175" y="5846572"/>
            <a:ext cx="9283960" cy="2204085"/>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Importance: </a:t>
            </a:r>
            <a:r>
              <a:rPr lang="en-US" sz="2399" spc="-23">
                <a:solidFill>
                  <a:srgbClr val="FF3131"/>
                </a:solidFill>
                <a:latin typeface="Roboto Mono Bold"/>
              </a:rPr>
              <a:t>Feature selection</a:t>
            </a:r>
            <a:r>
              <a:rPr lang="en-US" sz="2399" spc="-23">
                <a:solidFill>
                  <a:srgbClr val="000000"/>
                </a:solidFill>
                <a:latin typeface="Roboto Mono Bold"/>
              </a:rPr>
              <a:t> </a:t>
            </a:r>
            <a:r>
              <a:rPr lang="en-US" sz="2399" spc="-23">
                <a:solidFill>
                  <a:srgbClr val="000000"/>
                </a:solidFill>
                <a:latin typeface="Roboto Mono"/>
              </a:rPr>
              <a:t>ensures relevant data is utilized, while proper preparation enhances model accuracy, enabling effective prediction of machine failures for proactive maintenance strategies.</a:t>
            </a:r>
          </a:p>
        </p:txBody>
      </p:sp>
      <p:sp>
        <p:nvSpPr>
          <p:cNvPr name="TextBox 7" id="7"/>
          <p:cNvSpPr txBox="true"/>
          <p:nvPr/>
        </p:nvSpPr>
        <p:spPr>
          <a:xfrm rot="0">
            <a:off x="8449175" y="4147311"/>
            <a:ext cx="9283960" cy="1756410"/>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List essential features affecting machine failures: </a:t>
            </a:r>
            <a:r>
              <a:rPr lang="en-US" sz="2399" spc="-23">
                <a:solidFill>
                  <a:srgbClr val="000000"/>
                </a:solidFill>
                <a:latin typeface="Roboto Mono"/>
              </a:rPr>
              <a:t>Air temperature, Process temperature, Rotational speed, Torque, Tool wear, Product type.</a:t>
            </a:r>
          </a:p>
          <a:p>
            <a:pPr algn="l">
              <a:lnSpc>
                <a:spcPts val="359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95981"/>
            <a:ext cx="8603106" cy="9516217"/>
          </a:xfrm>
          <a:custGeom>
            <a:avLst/>
            <a:gdLst/>
            <a:ahLst/>
            <a:cxnLst/>
            <a:rect r="r" b="b" t="t" l="l"/>
            <a:pathLst>
              <a:path h="9516217" w="8603106">
                <a:moveTo>
                  <a:pt x="0" y="0"/>
                </a:moveTo>
                <a:lnTo>
                  <a:pt x="8603106" y="0"/>
                </a:lnTo>
                <a:lnTo>
                  <a:pt x="8603106" y="9516217"/>
                </a:lnTo>
                <a:lnTo>
                  <a:pt x="0" y="9516217"/>
                </a:lnTo>
                <a:lnTo>
                  <a:pt x="0" y="0"/>
                </a:lnTo>
                <a:close/>
              </a:path>
            </a:pathLst>
          </a:custGeom>
          <a:blipFill>
            <a:blip r:embed="rId2"/>
            <a:stretch>
              <a:fillRect l="-31820" t="0" r="-45161" b="0"/>
            </a:stretch>
          </a:blipFill>
        </p:spPr>
      </p:sp>
      <p:sp>
        <p:nvSpPr>
          <p:cNvPr name="TextBox 3" id="3"/>
          <p:cNvSpPr txBox="true"/>
          <p:nvPr/>
        </p:nvSpPr>
        <p:spPr>
          <a:xfrm rot="0">
            <a:off x="8311170" y="72156"/>
            <a:ext cx="9815022" cy="1151633"/>
          </a:xfrm>
          <a:prstGeom prst="rect">
            <a:avLst/>
          </a:prstGeom>
        </p:spPr>
        <p:txBody>
          <a:bodyPr anchor="t" rtlCol="false" tIns="0" lIns="0" bIns="0" rIns="0">
            <a:spAutoFit/>
          </a:bodyPr>
          <a:lstStyle/>
          <a:p>
            <a:pPr algn="ctr">
              <a:lnSpc>
                <a:spcPts val="9499"/>
              </a:lnSpc>
              <a:spcBef>
                <a:spcPct val="0"/>
              </a:spcBef>
            </a:pPr>
            <a:r>
              <a:rPr lang="en-US" sz="6785" u="sng">
                <a:solidFill>
                  <a:srgbClr val="000000"/>
                </a:solidFill>
                <a:latin typeface="Muli Ultra-Bold"/>
              </a:rPr>
              <a:t>Data Preprocessing</a:t>
            </a:r>
          </a:p>
        </p:txBody>
      </p:sp>
      <p:sp>
        <p:nvSpPr>
          <p:cNvPr name="TextBox 4" id="4"/>
          <p:cNvSpPr txBox="true"/>
          <p:nvPr/>
        </p:nvSpPr>
        <p:spPr>
          <a:xfrm rot="0">
            <a:off x="8842232" y="1625091"/>
            <a:ext cx="9283960" cy="861060"/>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Preparing for Analysis</a:t>
            </a:r>
          </a:p>
          <a:p>
            <a:pPr algn="l">
              <a:lnSpc>
                <a:spcPts val="3599"/>
              </a:lnSpc>
            </a:pPr>
          </a:p>
        </p:txBody>
      </p:sp>
      <p:sp>
        <p:nvSpPr>
          <p:cNvPr name="TextBox 5" id="5"/>
          <p:cNvSpPr txBox="true"/>
          <p:nvPr/>
        </p:nvSpPr>
        <p:spPr>
          <a:xfrm rot="0">
            <a:off x="8842232" y="2433138"/>
            <a:ext cx="9283960" cy="2204085"/>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Preprocessing Steps: </a:t>
            </a:r>
            <a:r>
              <a:rPr lang="en-US" sz="2399" spc="-23">
                <a:solidFill>
                  <a:srgbClr val="000000"/>
                </a:solidFill>
                <a:latin typeface="Roboto Mono"/>
              </a:rPr>
              <a:t>We curated data by selecting relevant features and converting nominal to numerical values. This streamlined dataset preparation for accurate model training and prediction of machine failures.</a:t>
            </a:r>
          </a:p>
        </p:txBody>
      </p:sp>
      <p:sp>
        <p:nvSpPr>
          <p:cNvPr name="TextBox 6" id="6"/>
          <p:cNvSpPr txBox="true"/>
          <p:nvPr/>
        </p:nvSpPr>
        <p:spPr>
          <a:xfrm rot="0">
            <a:off x="8842232" y="5037273"/>
            <a:ext cx="9283960" cy="2204085"/>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Rationale: </a:t>
            </a:r>
            <a:r>
              <a:rPr lang="en-US" sz="2399" spc="-23">
                <a:solidFill>
                  <a:srgbClr val="000000"/>
                </a:solidFill>
                <a:latin typeface="Roboto Mono"/>
              </a:rPr>
              <a:t>Feature selection removes irrelevant attributes, focusing on predictive factors. Converting nominal to numerical enhances model compatibility, ensuring effective analysis and prediction accuracy.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268057"/>
            <a:ext cx="8051469" cy="5059643"/>
          </a:xfrm>
          <a:custGeom>
            <a:avLst/>
            <a:gdLst/>
            <a:ahLst/>
            <a:cxnLst/>
            <a:rect r="r" b="b" t="t" l="l"/>
            <a:pathLst>
              <a:path h="5059643" w="8051469">
                <a:moveTo>
                  <a:pt x="0" y="0"/>
                </a:moveTo>
                <a:lnTo>
                  <a:pt x="8051469" y="0"/>
                </a:lnTo>
                <a:lnTo>
                  <a:pt x="8051469" y="5059642"/>
                </a:lnTo>
                <a:lnTo>
                  <a:pt x="0" y="5059642"/>
                </a:lnTo>
                <a:lnTo>
                  <a:pt x="0" y="0"/>
                </a:lnTo>
                <a:close/>
              </a:path>
            </a:pathLst>
          </a:custGeom>
          <a:blipFill>
            <a:blip r:embed="rId2"/>
            <a:stretch>
              <a:fillRect l="-20246" t="-12308" r="-4322" b="-11584"/>
            </a:stretch>
          </a:blipFill>
        </p:spPr>
      </p:sp>
      <p:sp>
        <p:nvSpPr>
          <p:cNvPr name="TextBox 3" id="3"/>
          <p:cNvSpPr txBox="true"/>
          <p:nvPr/>
        </p:nvSpPr>
        <p:spPr>
          <a:xfrm rot="0">
            <a:off x="8311170" y="-122933"/>
            <a:ext cx="9815022" cy="1151633"/>
          </a:xfrm>
          <a:prstGeom prst="rect">
            <a:avLst/>
          </a:prstGeom>
        </p:spPr>
        <p:txBody>
          <a:bodyPr anchor="t" rtlCol="false" tIns="0" lIns="0" bIns="0" rIns="0">
            <a:spAutoFit/>
          </a:bodyPr>
          <a:lstStyle/>
          <a:p>
            <a:pPr algn="ctr">
              <a:lnSpc>
                <a:spcPts val="9499"/>
              </a:lnSpc>
              <a:spcBef>
                <a:spcPct val="0"/>
              </a:spcBef>
            </a:pPr>
            <a:r>
              <a:rPr lang="en-US" sz="6785" u="sng">
                <a:solidFill>
                  <a:srgbClr val="000000"/>
                </a:solidFill>
                <a:latin typeface="Muli Ultra-Bold"/>
              </a:rPr>
              <a:t>Model Training</a:t>
            </a:r>
          </a:p>
        </p:txBody>
      </p:sp>
      <p:sp>
        <p:nvSpPr>
          <p:cNvPr name="TextBox 4" id="4"/>
          <p:cNvSpPr txBox="true"/>
          <p:nvPr/>
        </p:nvSpPr>
        <p:spPr>
          <a:xfrm rot="0">
            <a:off x="8311170" y="1221259"/>
            <a:ext cx="9283960" cy="861060"/>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Building Predictive Capacity: </a:t>
            </a:r>
            <a:r>
              <a:rPr lang="en-US" sz="2399" spc="-23">
                <a:solidFill>
                  <a:srgbClr val="000000"/>
                </a:solidFill>
                <a:latin typeface="Roboto Mono"/>
              </a:rPr>
              <a:t>Used Random Forest for Machine Failure Prediction.</a:t>
            </a:r>
          </a:p>
        </p:txBody>
      </p:sp>
      <p:sp>
        <p:nvSpPr>
          <p:cNvPr name="TextBox 5" id="5"/>
          <p:cNvSpPr txBox="true"/>
          <p:nvPr/>
        </p:nvSpPr>
        <p:spPr>
          <a:xfrm rot="0">
            <a:off x="8311170" y="2210907"/>
            <a:ext cx="9283960" cy="1308735"/>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Model Selection: </a:t>
            </a:r>
            <a:r>
              <a:rPr lang="en-US" sz="2399" spc="-23">
                <a:solidFill>
                  <a:srgbClr val="000000"/>
                </a:solidFill>
                <a:latin typeface="Roboto Mono"/>
              </a:rPr>
              <a:t>Random Forest algorithm chosen for its ensemble of decision trees, offering robust prediction capabilities for complex datasets.</a:t>
            </a:r>
          </a:p>
        </p:txBody>
      </p:sp>
      <p:sp>
        <p:nvSpPr>
          <p:cNvPr name="TextBox 6" id="6"/>
          <p:cNvSpPr txBox="true"/>
          <p:nvPr/>
        </p:nvSpPr>
        <p:spPr>
          <a:xfrm rot="0">
            <a:off x="8311170" y="5985665"/>
            <a:ext cx="9815022" cy="3977640"/>
          </a:xfrm>
          <a:prstGeom prst="rect">
            <a:avLst/>
          </a:prstGeom>
        </p:spPr>
        <p:txBody>
          <a:bodyPr anchor="t" rtlCol="false" tIns="0" lIns="0" bIns="0" rIns="0">
            <a:spAutoFit/>
          </a:bodyPr>
          <a:lstStyle/>
          <a:p>
            <a:pPr algn="l">
              <a:lnSpc>
                <a:spcPts val="3150"/>
              </a:lnSpc>
            </a:pPr>
            <a:r>
              <a:rPr lang="en-US" sz="2100" spc="-21">
                <a:solidFill>
                  <a:srgbClr val="000000"/>
                </a:solidFill>
                <a:latin typeface="Roboto Mono Bold"/>
              </a:rPr>
              <a:t>Training Process: </a:t>
            </a:r>
            <a:r>
              <a:rPr lang="en-US" sz="2100" spc="-21">
                <a:solidFill>
                  <a:srgbClr val="000000"/>
                </a:solidFill>
                <a:latin typeface="Roboto Mono"/>
              </a:rPr>
              <a:t>I partitioned the dataset using </a:t>
            </a:r>
            <a:r>
              <a:rPr lang="en-US" sz="2100" spc="-21">
                <a:solidFill>
                  <a:srgbClr val="FF3131"/>
                </a:solidFill>
                <a:latin typeface="Roboto Mono Bold"/>
              </a:rPr>
              <a:t>stratified sampling</a:t>
            </a:r>
            <a:r>
              <a:rPr lang="en-US" sz="2100" spc="-21">
                <a:solidFill>
                  <a:srgbClr val="000000"/>
                </a:solidFill>
                <a:latin typeface="Roboto Mono"/>
              </a:rPr>
              <a:t> to maintain class distribution integrity. This ensured balanced representation across training subsets, crucial for model generalization. Then, employing the Random Forest algorithm, then I iteratively trained decision trees with randomized subsets of data, mitigating overfitting and enhancing predictive performance. Through this process, our model learned complex patterns and relationships within the data, enabling accurate prediction of machine failures in diverse operational scenarios.</a:t>
            </a:r>
          </a:p>
        </p:txBody>
      </p:sp>
      <p:sp>
        <p:nvSpPr>
          <p:cNvPr name="TextBox 7" id="7"/>
          <p:cNvSpPr txBox="true"/>
          <p:nvPr/>
        </p:nvSpPr>
        <p:spPr>
          <a:xfrm rot="0">
            <a:off x="8311170" y="3648230"/>
            <a:ext cx="9283960" cy="2204085"/>
          </a:xfrm>
          <a:prstGeom prst="rect">
            <a:avLst/>
          </a:prstGeom>
        </p:spPr>
        <p:txBody>
          <a:bodyPr anchor="t" rtlCol="false" tIns="0" lIns="0" bIns="0" rIns="0">
            <a:spAutoFit/>
          </a:bodyPr>
          <a:lstStyle/>
          <a:p>
            <a:pPr algn="l">
              <a:lnSpc>
                <a:spcPts val="3599"/>
              </a:lnSpc>
            </a:pPr>
            <a:r>
              <a:rPr lang="en-US" sz="2399" spc="-23">
                <a:solidFill>
                  <a:srgbClr val="000000"/>
                </a:solidFill>
                <a:latin typeface="Roboto Mono Bold"/>
              </a:rPr>
              <a:t>Justifying the Choice: </a:t>
            </a:r>
            <a:r>
              <a:rPr lang="en-US" sz="2399" spc="-23">
                <a:solidFill>
                  <a:srgbClr val="000000"/>
                </a:solidFill>
                <a:latin typeface="Roboto Mono"/>
              </a:rPr>
              <a:t>I chose Random Forest because it mitigates overfitting, handles large datasets efficiently, and provides insights into feature importance for enhanced model interpretability.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60569" y="1028700"/>
            <a:ext cx="12766862" cy="4621914"/>
          </a:xfrm>
          <a:custGeom>
            <a:avLst/>
            <a:gdLst/>
            <a:ahLst/>
            <a:cxnLst/>
            <a:rect r="r" b="b" t="t" l="l"/>
            <a:pathLst>
              <a:path h="4621914" w="12766862">
                <a:moveTo>
                  <a:pt x="0" y="0"/>
                </a:moveTo>
                <a:lnTo>
                  <a:pt x="12766862" y="0"/>
                </a:lnTo>
                <a:lnTo>
                  <a:pt x="12766862" y="4621914"/>
                </a:lnTo>
                <a:lnTo>
                  <a:pt x="0" y="4621914"/>
                </a:lnTo>
                <a:lnTo>
                  <a:pt x="0" y="0"/>
                </a:lnTo>
                <a:close/>
              </a:path>
            </a:pathLst>
          </a:custGeom>
          <a:blipFill>
            <a:blip r:embed="rId2"/>
            <a:stretch>
              <a:fillRect l="0" t="0" r="0" b="-72640"/>
            </a:stretch>
          </a:blipFill>
        </p:spPr>
      </p:sp>
      <p:sp>
        <p:nvSpPr>
          <p:cNvPr name="TextBox 3" id="3"/>
          <p:cNvSpPr txBox="true"/>
          <p:nvPr/>
        </p:nvSpPr>
        <p:spPr>
          <a:xfrm rot="0">
            <a:off x="4485396" y="-104775"/>
            <a:ext cx="9815022" cy="937002"/>
          </a:xfrm>
          <a:prstGeom prst="rect">
            <a:avLst/>
          </a:prstGeom>
        </p:spPr>
        <p:txBody>
          <a:bodyPr anchor="t" rtlCol="false" tIns="0" lIns="0" bIns="0" rIns="0">
            <a:spAutoFit/>
          </a:bodyPr>
          <a:lstStyle/>
          <a:p>
            <a:pPr algn="ctr">
              <a:lnSpc>
                <a:spcPts val="7679"/>
              </a:lnSpc>
            </a:pPr>
            <a:r>
              <a:rPr lang="en-US" sz="5485" u="sng">
                <a:solidFill>
                  <a:srgbClr val="000000"/>
                </a:solidFill>
                <a:latin typeface="Muli Ultra-Bold"/>
              </a:rPr>
              <a:t>Performance Matrix Analysis</a:t>
            </a:r>
          </a:p>
        </p:txBody>
      </p:sp>
      <p:sp>
        <p:nvSpPr>
          <p:cNvPr name="TextBox 4" id="4"/>
          <p:cNvSpPr txBox="true"/>
          <p:nvPr/>
        </p:nvSpPr>
        <p:spPr>
          <a:xfrm rot="0">
            <a:off x="272413" y="5783964"/>
            <a:ext cx="17743173" cy="1133475"/>
          </a:xfrm>
          <a:prstGeom prst="rect">
            <a:avLst/>
          </a:prstGeom>
        </p:spPr>
        <p:txBody>
          <a:bodyPr anchor="t" rtlCol="false" tIns="0" lIns="0" bIns="0" rIns="0">
            <a:spAutoFit/>
          </a:bodyPr>
          <a:lstStyle/>
          <a:p>
            <a:pPr algn="l">
              <a:lnSpc>
                <a:spcPts val="3000"/>
              </a:lnSpc>
            </a:pPr>
            <a:r>
              <a:rPr lang="en-US" sz="2000" spc="-20">
                <a:solidFill>
                  <a:srgbClr val="000000"/>
                </a:solidFill>
                <a:latin typeface="Roboto Mono Bold"/>
              </a:rPr>
              <a:t>1) Impressive Accuracy: </a:t>
            </a:r>
            <a:r>
              <a:rPr lang="en-US" sz="2000" spc="-20">
                <a:solidFill>
                  <a:srgbClr val="000000"/>
                </a:solidFill>
                <a:latin typeface="Roboto Mono"/>
              </a:rPr>
              <a:t>O</a:t>
            </a:r>
            <a:r>
              <a:rPr lang="en-US" sz="2000" spc="-20">
                <a:solidFill>
                  <a:srgbClr val="000000"/>
                </a:solidFill>
                <a:latin typeface="Roboto Mono"/>
              </a:rPr>
              <a:t>ur </a:t>
            </a:r>
            <a:r>
              <a:rPr lang="en-US" sz="2000" spc="-20">
                <a:solidFill>
                  <a:srgbClr val="000000"/>
                </a:solidFill>
                <a:latin typeface="Roboto Mono"/>
              </a:rPr>
              <a:t>mod</a:t>
            </a:r>
            <a:r>
              <a:rPr lang="en-US" sz="2000" spc="-20">
                <a:solidFill>
                  <a:srgbClr val="000000"/>
                </a:solidFill>
                <a:latin typeface="Roboto Mono"/>
              </a:rPr>
              <a:t>el</a:t>
            </a:r>
            <a:r>
              <a:rPr lang="en-US" sz="2000" spc="-20">
                <a:solidFill>
                  <a:srgbClr val="000000"/>
                </a:solidFill>
                <a:latin typeface="Roboto Mono"/>
              </a:rPr>
              <a:t> makes very few mistakes, with only a 0.75% error rate, giving it a high 99.25% accuracy, which is really good.</a:t>
            </a:r>
          </a:p>
          <a:p>
            <a:pPr algn="l">
              <a:lnSpc>
                <a:spcPts val="3000"/>
              </a:lnSpc>
            </a:pPr>
          </a:p>
        </p:txBody>
      </p:sp>
      <p:sp>
        <p:nvSpPr>
          <p:cNvPr name="TextBox 5" id="5"/>
          <p:cNvSpPr txBox="true"/>
          <p:nvPr/>
        </p:nvSpPr>
        <p:spPr>
          <a:xfrm rot="0">
            <a:off x="272413" y="6616502"/>
            <a:ext cx="17743173" cy="1133475"/>
          </a:xfrm>
          <a:prstGeom prst="rect">
            <a:avLst/>
          </a:prstGeom>
        </p:spPr>
        <p:txBody>
          <a:bodyPr anchor="t" rtlCol="false" tIns="0" lIns="0" bIns="0" rIns="0">
            <a:spAutoFit/>
          </a:bodyPr>
          <a:lstStyle/>
          <a:p>
            <a:pPr algn="l">
              <a:lnSpc>
                <a:spcPts val="3000"/>
              </a:lnSpc>
            </a:pPr>
            <a:r>
              <a:rPr lang="en-US" sz="2000" spc="-20">
                <a:solidFill>
                  <a:srgbClr val="000000"/>
                </a:solidFill>
                <a:latin typeface="Roboto Mono Bold"/>
              </a:rPr>
              <a:t>2) Getting it Right: </a:t>
            </a:r>
            <a:r>
              <a:rPr lang="en-US" sz="2000" spc="-20">
                <a:solidFill>
                  <a:srgbClr val="000000"/>
                </a:solidFill>
                <a:latin typeface="Roboto Mono"/>
              </a:rPr>
              <a:t>Out of 2577 times when there was no failure, our model only got it wrong 6 times, showing has predicted 99.77% accurately.</a:t>
            </a:r>
          </a:p>
          <a:p>
            <a:pPr algn="l">
              <a:lnSpc>
                <a:spcPts val="3000"/>
              </a:lnSpc>
            </a:pPr>
          </a:p>
        </p:txBody>
      </p:sp>
      <p:sp>
        <p:nvSpPr>
          <p:cNvPr name="TextBox 6" id="6"/>
          <p:cNvSpPr txBox="true"/>
          <p:nvPr/>
        </p:nvSpPr>
        <p:spPr>
          <a:xfrm rot="0">
            <a:off x="272413" y="7427785"/>
            <a:ext cx="17743173" cy="1133475"/>
          </a:xfrm>
          <a:prstGeom prst="rect">
            <a:avLst/>
          </a:prstGeom>
        </p:spPr>
        <p:txBody>
          <a:bodyPr anchor="t" rtlCol="false" tIns="0" lIns="0" bIns="0" rIns="0">
            <a:spAutoFit/>
          </a:bodyPr>
          <a:lstStyle/>
          <a:p>
            <a:pPr algn="l">
              <a:lnSpc>
                <a:spcPts val="3000"/>
              </a:lnSpc>
            </a:pPr>
            <a:r>
              <a:rPr lang="en-US" sz="2000" spc="-20">
                <a:solidFill>
                  <a:srgbClr val="000000"/>
                </a:solidFill>
                <a:latin typeface="Roboto Mono Bold"/>
              </a:rPr>
              <a:t>3) Good at Spotting Problems: </a:t>
            </a:r>
            <a:r>
              <a:rPr lang="en-US" sz="2000" spc="-20">
                <a:solidFill>
                  <a:srgbClr val="000000"/>
                </a:solidFill>
                <a:latin typeface="Roboto Mono"/>
              </a:rPr>
              <a:t>It's great at forecasting various problems like power failure (85.19%), tool wear (84.62%), and overstrain (83.33%).</a:t>
            </a:r>
          </a:p>
          <a:p>
            <a:pPr algn="l">
              <a:lnSpc>
                <a:spcPts val="3000"/>
              </a:lnSpc>
            </a:pPr>
          </a:p>
        </p:txBody>
      </p:sp>
      <p:sp>
        <p:nvSpPr>
          <p:cNvPr name="TextBox 7" id="7"/>
          <p:cNvSpPr txBox="true"/>
          <p:nvPr/>
        </p:nvSpPr>
        <p:spPr>
          <a:xfrm rot="0">
            <a:off x="272413" y="8251041"/>
            <a:ext cx="17743173" cy="752475"/>
          </a:xfrm>
          <a:prstGeom prst="rect">
            <a:avLst/>
          </a:prstGeom>
        </p:spPr>
        <p:txBody>
          <a:bodyPr anchor="t" rtlCol="false" tIns="0" lIns="0" bIns="0" rIns="0">
            <a:spAutoFit/>
          </a:bodyPr>
          <a:lstStyle/>
          <a:p>
            <a:pPr algn="l">
              <a:lnSpc>
                <a:spcPts val="3000"/>
              </a:lnSpc>
            </a:pPr>
            <a:r>
              <a:rPr lang="en-US" sz="2000" spc="-20">
                <a:solidFill>
                  <a:srgbClr val="000000"/>
                </a:solidFill>
                <a:latin typeface="Roboto Mono Bold"/>
              </a:rPr>
              <a:t>4) No False Alarms: </a:t>
            </a:r>
            <a:r>
              <a:rPr lang="en-US" sz="2000" spc="-20">
                <a:solidFill>
                  <a:srgbClr val="000000"/>
                </a:solidFill>
                <a:latin typeface="Roboto Mono"/>
              </a:rPr>
              <a:t>It never wrongly said there was a random failure, meaning it's good at not giving false alarms.</a:t>
            </a:r>
          </a:p>
          <a:p>
            <a:pPr algn="l">
              <a:lnSpc>
                <a:spcPts val="3000"/>
              </a:lnSpc>
            </a:pPr>
          </a:p>
        </p:txBody>
      </p:sp>
      <p:sp>
        <p:nvSpPr>
          <p:cNvPr name="TextBox 8" id="8"/>
          <p:cNvSpPr txBox="true"/>
          <p:nvPr/>
        </p:nvSpPr>
        <p:spPr>
          <a:xfrm rot="0">
            <a:off x="272413" y="8694610"/>
            <a:ext cx="17743173" cy="1133475"/>
          </a:xfrm>
          <a:prstGeom prst="rect">
            <a:avLst/>
          </a:prstGeom>
        </p:spPr>
        <p:txBody>
          <a:bodyPr anchor="t" rtlCol="false" tIns="0" lIns="0" bIns="0" rIns="0">
            <a:spAutoFit/>
          </a:bodyPr>
          <a:lstStyle/>
          <a:p>
            <a:pPr algn="l">
              <a:lnSpc>
                <a:spcPts val="3000"/>
              </a:lnSpc>
            </a:pPr>
            <a:r>
              <a:rPr lang="en-US" sz="2000" spc="-20">
                <a:solidFill>
                  <a:srgbClr val="000000"/>
                </a:solidFill>
                <a:latin typeface="Roboto Mono Bold"/>
              </a:rPr>
              <a:t>5)Always Improving: </a:t>
            </a:r>
            <a:r>
              <a:rPr lang="en-US" sz="2000" spc="-20">
                <a:solidFill>
                  <a:srgbClr val="000000"/>
                </a:solidFill>
                <a:latin typeface="Roboto Mono"/>
              </a:rPr>
              <a:t>While it's good at predicting heat dissipation failures (84.38%), there's always room to make it even better for predictive maintenance.</a:t>
            </a:r>
          </a:p>
          <a:p>
            <a:pPr algn="l">
              <a:lnSpc>
                <a:spcPts val="3000"/>
              </a:lnSpc>
            </a:pPr>
          </a:p>
        </p:txBody>
      </p:sp>
      <p:sp>
        <p:nvSpPr>
          <p:cNvPr name="TextBox 9" id="9"/>
          <p:cNvSpPr txBox="true"/>
          <p:nvPr/>
        </p:nvSpPr>
        <p:spPr>
          <a:xfrm rot="0">
            <a:off x="272413" y="9517866"/>
            <a:ext cx="17743173" cy="413385"/>
          </a:xfrm>
          <a:prstGeom prst="rect">
            <a:avLst/>
          </a:prstGeom>
        </p:spPr>
        <p:txBody>
          <a:bodyPr anchor="t" rtlCol="false" tIns="0" lIns="0" bIns="0" rIns="0">
            <a:spAutoFit/>
          </a:bodyPr>
          <a:lstStyle/>
          <a:p>
            <a:pPr algn="ctr">
              <a:lnSpc>
                <a:spcPts val="3599"/>
              </a:lnSpc>
            </a:pPr>
            <a:r>
              <a:rPr lang="en-US" sz="2399" spc="-23">
                <a:solidFill>
                  <a:srgbClr val="FF3131"/>
                </a:solidFill>
                <a:latin typeface="Roboto Mono Bold"/>
              </a:rPr>
              <a:t>With 99.25% overall accuracy and low classification error (0.75%) our model is very accurate.</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675345" y="573241"/>
            <a:ext cx="14937309" cy="1184653"/>
          </a:xfrm>
          <a:prstGeom prst="rect">
            <a:avLst/>
          </a:prstGeom>
        </p:spPr>
        <p:txBody>
          <a:bodyPr anchor="t" rtlCol="false" tIns="0" lIns="0" bIns="0" rIns="0">
            <a:spAutoFit/>
          </a:bodyPr>
          <a:lstStyle/>
          <a:p>
            <a:pPr algn="ctr">
              <a:lnSpc>
                <a:spcPts val="9779"/>
              </a:lnSpc>
              <a:spcBef>
                <a:spcPct val="0"/>
              </a:spcBef>
            </a:pPr>
            <a:r>
              <a:rPr lang="en-US" sz="6985" u="sng">
                <a:solidFill>
                  <a:srgbClr val="000000"/>
                </a:solidFill>
                <a:latin typeface="Muli Ultra-Bold"/>
              </a:rPr>
              <a:t>Model Evaluation - Recall Analysis</a:t>
            </a:r>
          </a:p>
        </p:txBody>
      </p:sp>
      <p:sp>
        <p:nvSpPr>
          <p:cNvPr name="TextBox 3" id="3"/>
          <p:cNvSpPr txBox="true"/>
          <p:nvPr/>
        </p:nvSpPr>
        <p:spPr>
          <a:xfrm rot="0">
            <a:off x="1675345" y="2253579"/>
            <a:ext cx="15086385" cy="939165"/>
          </a:xfrm>
          <a:prstGeom prst="rect">
            <a:avLst/>
          </a:prstGeom>
        </p:spPr>
        <p:txBody>
          <a:bodyPr anchor="t" rtlCol="false" tIns="0" lIns="0" bIns="0" rIns="0">
            <a:spAutoFit/>
          </a:bodyPr>
          <a:lstStyle/>
          <a:p>
            <a:pPr algn="l">
              <a:lnSpc>
                <a:spcPts val="3899"/>
              </a:lnSpc>
            </a:pPr>
            <a:r>
              <a:rPr lang="en-US" sz="2599" spc="-25">
                <a:solidFill>
                  <a:srgbClr val="000000"/>
                </a:solidFill>
                <a:latin typeface="Roboto Mono Bold"/>
              </a:rPr>
              <a:t>Title: </a:t>
            </a:r>
            <a:r>
              <a:rPr lang="en-US" sz="2599" spc="-25">
                <a:solidFill>
                  <a:srgbClr val="000000"/>
                </a:solidFill>
                <a:latin typeface="Roboto Mono"/>
              </a:rPr>
              <a:t>Assessing Predictive Precision and Exploring Recall Rates for Different Failure Types.</a:t>
            </a:r>
          </a:p>
        </p:txBody>
      </p:sp>
      <p:sp>
        <p:nvSpPr>
          <p:cNvPr name="TextBox 4" id="4"/>
          <p:cNvSpPr txBox="true"/>
          <p:nvPr/>
        </p:nvSpPr>
        <p:spPr>
          <a:xfrm rot="0">
            <a:off x="1675345" y="3468694"/>
            <a:ext cx="15086385" cy="2882265"/>
          </a:xfrm>
          <a:prstGeom prst="rect">
            <a:avLst/>
          </a:prstGeom>
        </p:spPr>
        <p:txBody>
          <a:bodyPr anchor="t" rtlCol="false" tIns="0" lIns="0" bIns="0" rIns="0">
            <a:spAutoFit/>
          </a:bodyPr>
          <a:lstStyle/>
          <a:p>
            <a:pPr algn="l">
              <a:lnSpc>
                <a:spcPts val="3899"/>
              </a:lnSpc>
            </a:pPr>
            <a:r>
              <a:rPr lang="en-US" sz="2599" spc="-25">
                <a:solidFill>
                  <a:srgbClr val="000000"/>
                </a:solidFill>
                <a:latin typeface="Roboto Mono Bold"/>
              </a:rPr>
              <a:t>Discussion: </a:t>
            </a:r>
            <a:r>
              <a:rPr lang="en-US" sz="2599" spc="-25">
                <a:solidFill>
                  <a:srgbClr val="000000"/>
                </a:solidFill>
                <a:latin typeface="Roboto Mono"/>
              </a:rPr>
              <a:t>Our model exhibits strong recall rates across various failure types. Notably, it accurately identifies power failures 92% of the time, tool wear failures 91.67% of the time, and heat dissipation failures 90% of the time. These high rates ensure effective detection of actual positive cases, facilitating proactive maintenance interventions for optimal operational performance.</a:t>
            </a:r>
          </a:p>
        </p:txBody>
      </p:sp>
      <p:sp>
        <p:nvSpPr>
          <p:cNvPr name="TextBox 5" id="5"/>
          <p:cNvSpPr txBox="true"/>
          <p:nvPr/>
        </p:nvSpPr>
        <p:spPr>
          <a:xfrm rot="0">
            <a:off x="1675345" y="6627184"/>
            <a:ext cx="15086385" cy="1910715"/>
          </a:xfrm>
          <a:prstGeom prst="rect">
            <a:avLst/>
          </a:prstGeom>
        </p:spPr>
        <p:txBody>
          <a:bodyPr anchor="t" rtlCol="false" tIns="0" lIns="0" bIns="0" rIns="0">
            <a:spAutoFit/>
          </a:bodyPr>
          <a:lstStyle/>
          <a:p>
            <a:pPr algn="l">
              <a:lnSpc>
                <a:spcPts val="3899"/>
              </a:lnSpc>
            </a:pPr>
            <a:r>
              <a:rPr lang="en-US" sz="2599" spc="-25">
                <a:solidFill>
                  <a:srgbClr val="000000"/>
                </a:solidFill>
                <a:latin typeface="Roboto Mono Bold"/>
              </a:rPr>
              <a:t>High Recall Rates Highlighted: </a:t>
            </a:r>
            <a:r>
              <a:rPr lang="en-US" sz="2599" spc="-25">
                <a:solidFill>
                  <a:srgbClr val="000000"/>
                </a:solidFill>
                <a:latin typeface="Roboto Mono"/>
              </a:rPr>
              <a:t>Our model excels in capturing critical failure instances, boasting impressive recall rates of 92% for power failures, 91.67% for tool wear failures, and 90% for heat dissipation failures, ensuring proactive maintenance for seamless operations.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892681"/>
            <a:ext cx="18288000" cy="9521845"/>
          </a:xfrm>
          <a:custGeom>
            <a:avLst/>
            <a:gdLst/>
            <a:ahLst/>
            <a:cxnLst/>
            <a:rect r="r" b="b" t="t" l="l"/>
            <a:pathLst>
              <a:path h="9521845" w="18288000">
                <a:moveTo>
                  <a:pt x="0" y="0"/>
                </a:moveTo>
                <a:lnTo>
                  <a:pt x="18288000" y="0"/>
                </a:lnTo>
                <a:lnTo>
                  <a:pt x="18288000" y="9521845"/>
                </a:lnTo>
                <a:lnTo>
                  <a:pt x="0" y="9521845"/>
                </a:lnTo>
                <a:lnTo>
                  <a:pt x="0" y="0"/>
                </a:lnTo>
                <a:close/>
              </a:path>
            </a:pathLst>
          </a:custGeom>
          <a:blipFill>
            <a:blip r:embed="rId2"/>
            <a:stretch>
              <a:fillRect l="0" t="-6001" r="0" b="-14037"/>
            </a:stretch>
          </a:blipFill>
        </p:spPr>
      </p:sp>
      <p:sp>
        <p:nvSpPr>
          <p:cNvPr name="TextBox 3" id="3"/>
          <p:cNvSpPr txBox="true"/>
          <p:nvPr/>
        </p:nvSpPr>
        <p:spPr>
          <a:xfrm rot="0">
            <a:off x="1335277" y="-291973"/>
            <a:ext cx="14937309" cy="1184653"/>
          </a:xfrm>
          <a:prstGeom prst="rect">
            <a:avLst/>
          </a:prstGeom>
        </p:spPr>
        <p:txBody>
          <a:bodyPr anchor="t" rtlCol="false" tIns="0" lIns="0" bIns="0" rIns="0">
            <a:spAutoFit/>
          </a:bodyPr>
          <a:lstStyle/>
          <a:p>
            <a:pPr algn="ctr">
              <a:lnSpc>
                <a:spcPts val="9779"/>
              </a:lnSpc>
              <a:spcBef>
                <a:spcPct val="0"/>
              </a:spcBef>
            </a:pPr>
            <a:r>
              <a:rPr lang="en-US" sz="6985" u="sng">
                <a:solidFill>
                  <a:srgbClr val="000000"/>
                </a:solidFill>
                <a:latin typeface="Muli Ultra-Bold"/>
              </a:rPr>
              <a:t>Model Simulator</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675345" y="374461"/>
            <a:ext cx="14937309" cy="1184653"/>
          </a:xfrm>
          <a:prstGeom prst="rect">
            <a:avLst/>
          </a:prstGeom>
        </p:spPr>
        <p:txBody>
          <a:bodyPr anchor="t" rtlCol="false" tIns="0" lIns="0" bIns="0" rIns="0">
            <a:spAutoFit/>
          </a:bodyPr>
          <a:lstStyle/>
          <a:p>
            <a:pPr algn="ctr">
              <a:lnSpc>
                <a:spcPts val="9779"/>
              </a:lnSpc>
              <a:spcBef>
                <a:spcPct val="0"/>
              </a:spcBef>
            </a:pPr>
            <a:r>
              <a:rPr lang="en-US" sz="6985" u="sng">
                <a:solidFill>
                  <a:srgbClr val="000000"/>
                </a:solidFill>
                <a:latin typeface="Muli Ultra-Bold"/>
              </a:rPr>
              <a:t>Model Simulator Analysis</a:t>
            </a:r>
          </a:p>
        </p:txBody>
      </p:sp>
      <p:sp>
        <p:nvSpPr>
          <p:cNvPr name="TextBox 3" id="3"/>
          <p:cNvSpPr txBox="true"/>
          <p:nvPr/>
        </p:nvSpPr>
        <p:spPr>
          <a:xfrm rot="0">
            <a:off x="899415" y="1847159"/>
            <a:ext cx="16956764" cy="3602355"/>
          </a:xfrm>
          <a:prstGeom prst="rect">
            <a:avLst/>
          </a:prstGeom>
        </p:spPr>
        <p:txBody>
          <a:bodyPr anchor="t" rtlCol="false" tIns="0" lIns="0" bIns="0" rIns="0">
            <a:spAutoFit/>
          </a:bodyPr>
          <a:lstStyle/>
          <a:p>
            <a:pPr algn="l">
              <a:lnSpc>
                <a:spcPts val="3449"/>
              </a:lnSpc>
            </a:pPr>
            <a:r>
              <a:rPr lang="en-US" sz="2299" spc="-22">
                <a:solidFill>
                  <a:srgbClr val="000000"/>
                </a:solidFill>
                <a:latin typeface="Roboto Mono Bold"/>
              </a:rPr>
              <a:t>1) In the model simulator of our model, the input variables are as follows:</a:t>
            </a:r>
          </a:p>
          <a:p>
            <a:pPr algn="l" marL="453390" indent="-226695" lvl="1">
              <a:lnSpc>
                <a:spcPts val="3150"/>
              </a:lnSpc>
              <a:buFont typeface="Arial"/>
              <a:buChar char="•"/>
            </a:pPr>
            <a:r>
              <a:rPr lang="en-US" sz="2100" spc="-21">
                <a:solidFill>
                  <a:srgbClr val="000000"/>
                </a:solidFill>
                <a:latin typeface="Roboto Mono"/>
              </a:rPr>
              <a:t>Air temperature: 300.005K</a:t>
            </a:r>
          </a:p>
          <a:p>
            <a:pPr algn="l" marL="453390" indent="-226695" lvl="1">
              <a:lnSpc>
                <a:spcPts val="3150"/>
              </a:lnSpc>
              <a:buFont typeface="Arial"/>
              <a:buChar char="•"/>
            </a:pPr>
            <a:r>
              <a:rPr lang="en-US" sz="2100" spc="-21">
                <a:solidFill>
                  <a:srgbClr val="000000"/>
                </a:solidFill>
                <a:latin typeface="Roboto Mono"/>
              </a:rPr>
              <a:t>Process temperature: 309.986K</a:t>
            </a:r>
          </a:p>
          <a:p>
            <a:pPr algn="l" marL="453390" indent="-226695" lvl="1">
              <a:lnSpc>
                <a:spcPts val="3150"/>
              </a:lnSpc>
              <a:buFont typeface="Arial"/>
              <a:buChar char="•"/>
            </a:pPr>
            <a:r>
              <a:rPr lang="en-US" sz="2100" spc="-21">
                <a:solidFill>
                  <a:srgbClr val="000000"/>
                </a:solidFill>
                <a:latin typeface="Roboto Mono"/>
              </a:rPr>
              <a:t>Rotational speed: 1538.587 rpm</a:t>
            </a:r>
          </a:p>
          <a:p>
            <a:pPr algn="l" marL="453390" indent="-226695" lvl="1">
              <a:lnSpc>
                <a:spcPts val="3150"/>
              </a:lnSpc>
              <a:buFont typeface="Arial"/>
              <a:buChar char="•"/>
            </a:pPr>
            <a:r>
              <a:rPr lang="en-US" sz="2100" spc="-21">
                <a:solidFill>
                  <a:srgbClr val="000000"/>
                </a:solidFill>
                <a:latin typeface="Roboto Mono"/>
              </a:rPr>
              <a:t>Torque: 40.009 Nm</a:t>
            </a:r>
          </a:p>
          <a:p>
            <a:pPr algn="l" marL="453390" indent="-226695" lvl="1">
              <a:lnSpc>
                <a:spcPts val="3150"/>
              </a:lnSpc>
              <a:buFont typeface="Arial"/>
              <a:buChar char="•"/>
            </a:pPr>
            <a:r>
              <a:rPr lang="en-US" sz="2100" spc="-21">
                <a:solidFill>
                  <a:srgbClr val="000000"/>
                </a:solidFill>
                <a:latin typeface="Roboto Mono"/>
              </a:rPr>
              <a:t>Target: 0.035</a:t>
            </a:r>
          </a:p>
          <a:p>
            <a:pPr algn="l" marL="453390" indent="-226695" lvl="1">
              <a:lnSpc>
                <a:spcPts val="3150"/>
              </a:lnSpc>
              <a:buFont typeface="Arial"/>
              <a:buChar char="•"/>
            </a:pPr>
            <a:r>
              <a:rPr lang="en-US" sz="2100" spc="-21">
                <a:solidFill>
                  <a:srgbClr val="000000"/>
                </a:solidFill>
                <a:latin typeface="Roboto Mono"/>
              </a:rPr>
              <a:t>Type L: 0.612</a:t>
            </a:r>
          </a:p>
          <a:p>
            <a:pPr algn="l" marL="453390" indent="-226695" lvl="1">
              <a:lnSpc>
                <a:spcPts val="3150"/>
              </a:lnSpc>
              <a:buFont typeface="Arial"/>
              <a:buChar char="•"/>
            </a:pPr>
            <a:r>
              <a:rPr lang="en-US" sz="2100" spc="-21">
                <a:solidFill>
                  <a:srgbClr val="000000"/>
                </a:solidFill>
                <a:latin typeface="Roboto Mono"/>
              </a:rPr>
              <a:t>Type M: 0.291</a:t>
            </a:r>
          </a:p>
          <a:p>
            <a:pPr algn="l" marL="453390" indent="-226695" lvl="1">
              <a:lnSpc>
                <a:spcPts val="3150"/>
              </a:lnSpc>
              <a:buFont typeface="Arial"/>
              <a:buChar char="•"/>
            </a:pPr>
            <a:r>
              <a:rPr lang="en-US" sz="2100" spc="-21">
                <a:solidFill>
                  <a:srgbClr val="000000"/>
                </a:solidFill>
                <a:latin typeface="Roboto Mono"/>
              </a:rPr>
              <a:t>Type H: 0.098</a:t>
            </a:r>
          </a:p>
        </p:txBody>
      </p:sp>
      <p:sp>
        <p:nvSpPr>
          <p:cNvPr name="TextBox 4" id="4"/>
          <p:cNvSpPr txBox="true"/>
          <p:nvPr/>
        </p:nvSpPr>
        <p:spPr>
          <a:xfrm rot="0">
            <a:off x="899415" y="5667242"/>
            <a:ext cx="15086385" cy="1853565"/>
          </a:xfrm>
          <a:prstGeom prst="rect">
            <a:avLst/>
          </a:prstGeom>
        </p:spPr>
        <p:txBody>
          <a:bodyPr anchor="t" rtlCol="false" tIns="0" lIns="0" bIns="0" rIns="0">
            <a:spAutoFit/>
          </a:bodyPr>
          <a:lstStyle/>
          <a:p>
            <a:pPr algn="l">
              <a:lnSpc>
                <a:spcPts val="3449"/>
              </a:lnSpc>
            </a:pPr>
            <a:r>
              <a:rPr lang="en-US" sz="2299" spc="-22">
                <a:solidFill>
                  <a:srgbClr val="000000"/>
                </a:solidFill>
                <a:latin typeface="Roboto Mono Bold"/>
              </a:rPr>
              <a:t>2) The prediction based on these inputs is:</a:t>
            </a:r>
          </a:p>
          <a:p>
            <a:pPr algn="l">
              <a:lnSpc>
                <a:spcPts val="2850"/>
              </a:lnSpc>
            </a:pPr>
            <a:r>
              <a:rPr lang="en-US" sz="1900" spc="-19">
                <a:solidFill>
                  <a:srgbClr val="000000"/>
                </a:solidFill>
                <a:latin typeface="Roboto Mono"/>
              </a:rPr>
              <a:t>i) Most likely, there is no failure. </a:t>
            </a:r>
          </a:p>
          <a:p>
            <a:pPr algn="l">
              <a:lnSpc>
                <a:spcPts val="2850"/>
              </a:lnSpc>
            </a:pPr>
            <a:r>
              <a:rPr lang="en-US" sz="1900" spc="-19">
                <a:solidFill>
                  <a:srgbClr val="000000"/>
                </a:solidFill>
                <a:latin typeface="Roboto Mono"/>
              </a:rPr>
              <a:t>ii) Confidence of no failure is 98.93%. </a:t>
            </a:r>
          </a:p>
          <a:p>
            <a:pPr algn="l">
              <a:lnSpc>
                <a:spcPts val="2850"/>
              </a:lnSpc>
            </a:pPr>
            <a:r>
              <a:rPr lang="en-US" sz="1900" spc="-19">
                <a:solidFill>
                  <a:srgbClr val="000000"/>
                </a:solidFill>
                <a:latin typeface="Roboto Mono"/>
              </a:rPr>
              <a:t>iii) All the attributes support that under these input variables, the chance of no failure is 99%.</a:t>
            </a:r>
          </a:p>
          <a:p>
            <a:pPr algn="l">
              <a:lnSpc>
                <a:spcPts val="2850"/>
              </a:lnSpc>
            </a:pPr>
          </a:p>
        </p:txBody>
      </p:sp>
      <p:sp>
        <p:nvSpPr>
          <p:cNvPr name="TextBox 5" id="5"/>
          <p:cNvSpPr txBox="true"/>
          <p:nvPr/>
        </p:nvSpPr>
        <p:spPr>
          <a:xfrm rot="0">
            <a:off x="899415" y="7738535"/>
            <a:ext cx="15086385" cy="826770"/>
          </a:xfrm>
          <a:prstGeom prst="rect">
            <a:avLst/>
          </a:prstGeom>
        </p:spPr>
        <p:txBody>
          <a:bodyPr anchor="t" rtlCol="false" tIns="0" lIns="0" bIns="0" rIns="0">
            <a:spAutoFit/>
          </a:bodyPr>
          <a:lstStyle/>
          <a:p>
            <a:pPr algn="l">
              <a:lnSpc>
                <a:spcPts val="3449"/>
              </a:lnSpc>
            </a:pPr>
            <a:r>
              <a:rPr lang="en-US" sz="2299" spc="-22">
                <a:solidFill>
                  <a:srgbClr val="000000"/>
                </a:solidFill>
                <a:latin typeface="Roboto Mono Bold"/>
              </a:rPr>
              <a:t>Interpreting the results, when we increase the rotational speed, torque, and tool contact time, the chances of failure also increase.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DAGFwWShZs0</dc:identifier>
  <dcterms:modified xsi:type="dcterms:W3CDTF">2011-08-01T06:04:30Z</dcterms:modified>
  <cp:revision>1</cp:revision>
  <dc:title>Altair Datathon</dc:title>
</cp:coreProperties>
</file>

<file path=docProps/thumbnail.jpeg>
</file>